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C3AE-A09E-4976-A151-5331BA30A6C5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6C2C-1AA9-4EB3-9E13-00C6EB5A72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8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7AED9-A691-4010-92C7-5B3834470A6E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211138"/>
            <a:ext cx="5197475" cy="38989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4344988"/>
            <a:ext cx="5611812" cy="4511675"/>
          </a:xfrm>
          <a:noFill/>
          <a:ln/>
        </p:spPr>
        <p:txBody>
          <a:bodyPr/>
          <a:lstStyle/>
          <a:p>
            <a:pPr marL="177800" indent="-177800"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4456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76250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2497-F22C-4E1E-941F-1CCDBFB37A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lgg@cs.ntust.edu.tw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8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Microsoft_Word_97_-_2003___1.doc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45C12-3B64-4B7C-AC81-7557B6F4092D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</a:t>
            </a:r>
            <a:r>
              <a:rPr lang="zh-TW" altLang="en-US" smtClean="0">
                <a:solidFill>
                  <a:schemeClr val="hlink"/>
                </a:solidFill>
              </a:rPr>
              <a:t>管理</a:t>
            </a:r>
            <a:r>
              <a:rPr lang="zh-TW" altLang="en-US" smtClean="0"/>
              <a:t>的演進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370013" y="2001838"/>
          <a:ext cx="6175375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件" r:id="rId4" imgW="6173640" imgH="3770640" progId="Word.Document.8">
                  <p:embed/>
                </p:oleObj>
              </mc:Choice>
              <mc:Fallback>
                <p:oleObj name="文件" r:id="rId4" imgW="6173640" imgH="37706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2001838"/>
                        <a:ext cx="6175375" cy="377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341313" y="1719263"/>
          <a:ext cx="8647112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件" r:id="rId7" imgW="8024774" imgH="4116324" progId="Word.Document.8">
                  <p:embed/>
                </p:oleObj>
              </mc:Choice>
              <mc:Fallback>
                <p:oleObj name="文件" r:id="rId7" imgW="8024774" imgH="411632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719263"/>
                        <a:ext cx="8647112" cy="45021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Line 364"/>
          <p:cNvSpPr>
            <a:spLocks noChangeShapeType="1"/>
          </p:cNvSpPr>
          <p:nvPr/>
        </p:nvSpPr>
        <p:spPr bwMode="auto">
          <a:xfrm>
            <a:off x="341313" y="1719263"/>
            <a:ext cx="0" cy="368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5847" name="Picture 368" descr="j028278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96863" y="549275"/>
            <a:ext cx="127635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影響知識分享的</a:t>
            </a:r>
            <a:r>
              <a:rPr lang="en-US" altLang="zh-TW" dirty="0"/>
              <a:t>TPB</a:t>
            </a:r>
            <a:r>
              <a:rPr lang="zh-TW" altLang="en-US" dirty="0"/>
              <a:t>模式</a:t>
            </a:r>
          </a:p>
        </p:txBody>
      </p:sp>
      <p:pic>
        <p:nvPicPr>
          <p:cNvPr id="389123" name="Picture 5" descr="C:\Documents and Settings\miau\桌面\知識管理\jpg圖檔\ch07\z-vb139-F7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0" y="984250"/>
            <a:ext cx="5487988" cy="5548313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知識分享的主要困難</a:t>
            </a:r>
          </a:p>
        </p:txBody>
      </p:sp>
      <p:pic>
        <p:nvPicPr>
          <p:cNvPr id="390147" name="Picture 9" descr="C:\Documents and Settings\miau\桌面\知識管理\jpg圖檔\ch07\z-vb139-F7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1516063"/>
            <a:ext cx="8097837" cy="4702175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知識分享的主要障礙因素</a:t>
            </a:r>
          </a:p>
        </p:txBody>
      </p:sp>
      <p:pic>
        <p:nvPicPr>
          <p:cNvPr id="391171" name="Picture 8" descr="C:\Documents and Settings\miau\桌面\知識管理\jpg圖檔\ch07\z-vb139-T7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138" y="2260600"/>
            <a:ext cx="8097837" cy="3211513"/>
          </a:xfr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B9D32-919F-4231-9133-FA5B65BB4B83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92195" name="Rectangle 2"/>
          <p:cNvSpPr>
            <a:spLocks noChangeArrowheads="1"/>
          </p:cNvSpPr>
          <p:nvPr/>
        </p:nvSpPr>
        <p:spPr bwMode="auto">
          <a:xfrm>
            <a:off x="476250" y="279400"/>
            <a:ext cx="62690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eaLnBrk="0" hangingPunct="0">
              <a:lnSpc>
                <a:spcPct val="90000"/>
              </a:lnSpc>
            </a:pPr>
            <a:r>
              <a:rPr kumimoji="0" lang="zh-TW" altLang="en-AU" sz="4000" b="1">
                <a:solidFill>
                  <a:srgbClr val="FFFF66"/>
                </a:solidFill>
                <a:latin typeface="Book Antiqua" pitchFamily="18" charset="0"/>
                <a:ea typeface="標楷體" pitchFamily="65" charset="-120"/>
              </a:rPr>
              <a:t>知識的移轉</a:t>
            </a:r>
            <a:endParaRPr kumimoji="0" lang="zh-TW" altLang="en-US" sz="4000" b="1">
              <a:solidFill>
                <a:srgbClr val="FFFF66"/>
              </a:solidFill>
              <a:latin typeface="Book Antiqua" pitchFamily="18" charset="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900" y="981075"/>
            <a:ext cx="7464425" cy="41275"/>
            <a:chOff x="1151" y="1730"/>
            <a:chExt cx="5089" cy="26"/>
          </a:xfrm>
        </p:grpSpPr>
        <p:sp>
          <p:nvSpPr>
            <p:cNvPr id="392203" name="Line 4"/>
            <p:cNvSpPr>
              <a:spLocks noChangeShapeType="1"/>
            </p:cNvSpPr>
            <p:nvPr/>
          </p:nvSpPr>
          <p:spPr bwMode="auto">
            <a:xfrm>
              <a:off x="1151" y="1756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204" name="Line 5"/>
            <p:cNvSpPr>
              <a:spLocks noChangeShapeType="1"/>
            </p:cNvSpPr>
            <p:nvPr/>
          </p:nvSpPr>
          <p:spPr bwMode="auto">
            <a:xfrm>
              <a:off x="1153" y="1730"/>
              <a:ext cx="50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205" name="Line 6"/>
            <p:cNvSpPr>
              <a:spLocks noChangeShapeType="1"/>
            </p:cNvSpPr>
            <p:nvPr/>
          </p:nvSpPr>
          <p:spPr bwMode="auto">
            <a:xfrm>
              <a:off x="1154" y="1730"/>
              <a:ext cx="5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12167" name="Rectangle 7"/>
          <p:cNvSpPr>
            <a:spLocks noChangeArrowheads="1"/>
          </p:cNvSpPr>
          <p:nvPr/>
        </p:nvSpPr>
        <p:spPr bwMode="auto">
          <a:xfrm>
            <a:off x="476250" y="1719263"/>
            <a:ext cx="2659063" cy="1800225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Knowledge</a:t>
            </a:r>
          </a:p>
          <a:p>
            <a:pPr algn="ctr">
              <a:defRPr/>
            </a:pPr>
            <a:r>
              <a:rPr lang="en-US" altLang="zh-TW" b="1"/>
              <a:t>Provider</a:t>
            </a:r>
          </a:p>
          <a:p>
            <a:pPr algn="ctr">
              <a:defRPr/>
            </a:pPr>
            <a:endParaRPr lang="en-US" altLang="zh-TW" b="1"/>
          </a:p>
          <a:p>
            <a:pPr algn="ctr">
              <a:defRPr/>
            </a:pPr>
            <a:r>
              <a:rPr lang="en-US" altLang="zh-TW" b="1"/>
              <a:t>(2) Motivation to provide</a:t>
            </a:r>
          </a:p>
        </p:txBody>
      </p:sp>
      <p:sp>
        <p:nvSpPr>
          <p:cNvPr id="2012168" name="Rectangle 8"/>
          <p:cNvSpPr>
            <a:spLocks noChangeArrowheads="1"/>
          </p:cNvSpPr>
          <p:nvPr/>
        </p:nvSpPr>
        <p:spPr bwMode="auto">
          <a:xfrm>
            <a:off x="5127625" y="1719263"/>
            <a:ext cx="3000375" cy="18002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TW" b="1"/>
              <a:t>           Knowledge </a:t>
            </a:r>
          </a:p>
          <a:p>
            <a:pPr>
              <a:defRPr/>
            </a:pPr>
            <a:r>
              <a:rPr lang="en-US" altLang="zh-TW" b="1"/>
              <a:t>             Receiver</a:t>
            </a:r>
          </a:p>
          <a:p>
            <a:pPr>
              <a:defRPr/>
            </a:pPr>
            <a:endParaRPr lang="en-US" altLang="zh-TW" sz="900" b="1"/>
          </a:p>
          <a:p>
            <a:pPr>
              <a:defRPr/>
            </a:pPr>
            <a:r>
              <a:rPr lang="en-US" altLang="zh-TW" b="1"/>
              <a:t>  (1) Perceived value</a:t>
            </a:r>
          </a:p>
          <a:p>
            <a:pPr>
              <a:defRPr/>
            </a:pPr>
            <a:r>
              <a:rPr lang="en-US" altLang="zh-TW" b="1"/>
              <a:t>  (4) Willingness to receive </a:t>
            </a:r>
          </a:p>
          <a:p>
            <a:pPr>
              <a:defRPr/>
            </a:pPr>
            <a:r>
              <a:rPr lang="en-US" altLang="zh-TW" b="1"/>
              <a:t>  (5) Absorptive capacity </a:t>
            </a:r>
          </a:p>
        </p:txBody>
      </p:sp>
      <p:sp>
        <p:nvSpPr>
          <p:cNvPr id="2012169" name="AutoShape 9"/>
          <p:cNvSpPr>
            <a:spLocks noChangeArrowheads="1"/>
          </p:cNvSpPr>
          <p:nvPr/>
        </p:nvSpPr>
        <p:spPr bwMode="auto">
          <a:xfrm>
            <a:off x="3333750" y="2008188"/>
            <a:ext cx="1662113" cy="1152525"/>
          </a:xfrm>
          <a:prstGeom prst="rightArrow">
            <a:avLst>
              <a:gd name="adj1" fmla="val 50000"/>
              <a:gd name="adj2" fmla="val 3605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(3) Channel</a:t>
            </a:r>
          </a:p>
        </p:txBody>
      </p:sp>
      <p:sp>
        <p:nvSpPr>
          <p:cNvPr id="392200" name="Text Box 10"/>
          <p:cNvSpPr txBox="1">
            <a:spLocks noChangeArrowheads="1"/>
          </p:cNvSpPr>
          <p:nvPr/>
        </p:nvSpPr>
        <p:spPr bwMode="auto">
          <a:xfrm>
            <a:off x="1466850" y="5903913"/>
            <a:ext cx="584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600">
                <a:latin typeface="新細明體" pitchFamily="18" charset="-120"/>
              </a:rPr>
              <a:t>：</a:t>
            </a:r>
            <a:r>
              <a:rPr lang="en-US" altLang="zh-TW" sz="1600">
                <a:latin typeface="新細明體" pitchFamily="18" charset="-120"/>
              </a:rPr>
              <a:t>Gupta and Govindarjan (2000); Davenport and Prusak 1999 </a:t>
            </a:r>
          </a:p>
        </p:txBody>
      </p:sp>
      <p:sp>
        <p:nvSpPr>
          <p:cNvPr id="392201" name="Text Box 11"/>
          <p:cNvSpPr txBox="1">
            <a:spLocks noChangeArrowheads="1"/>
          </p:cNvSpPr>
          <p:nvPr/>
        </p:nvSpPr>
        <p:spPr bwMode="auto">
          <a:xfrm>
            <a:off x="1916113" y="4464050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知識轉移 ＝ 傳達 ＋ 吸收</a:t>
            </a:r>
          </a:p>
        </p:txBody>
      </p:sp>
      <p:sp>
        <p:nvSpPr>
          <p:cNvPr id="392202" name="Text Box 12"/>
          <p:cNvSpPr txBox="1">
            <a:spLocks noChangeArrowheads="1"/>
          </p:cNvSpPr>
          <p:nvPr/>
        </p:nvSpPr>
        <p:spPr bwMode="auto">
          <a:xfrm>
            <a:off x="3446463" y="3249613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正式管道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非正式管道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2D18A-58F0-4A3F-AA24-3F3F623BBA6D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知識分享架構</a:t>
            </a:r>
          </a:p>
        </p:txBody>
      </p:sp>
      <p:pic>
        <p:nvPicPr>
          <p:cNvPr id="393220" name="Picture 3"/>
          <p:cNvPicPr>
            <a:picLocks noChangeAspect="1" noChangeArrowheads="1"/>
          </p:cNvPicPr>
          <p:nvPr/>
        </p:nvPicPr>
        <p:blipFill>
          <a:blip r:embed="rId2">
            <a:lum bright="-30000" contrast="42000"/>
          </a:blip>
          <a:srcRect/>
          <a:stretch>
            <a:fillRect/>
          </a:stretch>
        </p:blipFill>
        <p:spPr bwMode="auto">
          <a:xfrm>
            <a:off x="2259013" y="685800"/>
            <a:ext cx="4310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1" name="Text Box 4"/>
          <p:cNvSpPr txBox="1">
            <a:spLocks noChangeArrowheads="1"/>
          </p:cNvSpPr>
          <p:nvPr/>
        </p:nvSpPr>
        <p:spPr bwMode="auto">
          <a:xfrm>
            <a:off x="3124200" y="60960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latin typeface="Times New Roman" pitchFamily="18" charset="0"/>
                <a:ea typeface="標楷體" pitchFamily="65" charset="-120"/>
              </a:rPr>
              <a:t>資料來源：吳有順，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AA81-188B-4662-9B7D-95485AEFF70D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94243" name="Rectangle 2"/>
          <p:cNvSpPr>
            <a:spLocks noChangeArrowheads="1"/>
          </p:cNvSpPr>
          <p:nvPr/>
        </p:nvSpPr>
        <p:spPr bwMode="auto">
          <a:xfrm>
            <a:off x="431800" y="59944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資料來源：王淑玟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東華大學國際企業研究所</a:t>
            </a:r>
            <a:r>
              <a:rPr lang="zh-TW" altLang="en-US" sz="1200">
                <a:solidFill>
                  <a:srgbClr val="FF3399"/>
                </a:solidFill>
                <a:ea typeface="標楷體" pitchFamily="65" charset="-120"/>
              </a:rPr>
              <a:t> </a:t>
            </a:r>
            <a:endParaRPr lang="zh-TW" altLang="en-US" sz="1200">
              <a:ea typeface="標楷體" pitchFamily="65" charset="-120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385763" y="188913"/>
            <a:ext cx="8194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</a:rPr>
              <a:t>知識分享類型</a:t>
            </a:r>
            <a:endParaRPr lang="zh-TW" altLang="en-US" sz="4000" b="1">
              <a:solidFill>
                <a:srgbClr val="FFFF00"/>
              </a:solidFill>
            </a:endParaRPr>
          </a:p>
        </p:txBody>
      </p:sp>
      <p:graphicFrame>
        <p:nvGraphicFramePr>
          <p:cNvPr id="1501189" name="Group 5"/>
          <p:cNvGraphicFramePr>
            <a:graphicFrameLocks noGrp="1"/>
          </p:cNvGraphicFramePr>
          <p:nvPr>
            <p:ph/>
          </p:nvPr>
        </p:nvGraphicFramePr>
        <p:xfrm>
          <a:off x="476250" y="954088"/>
          <a:ext cx="8229600" cy="4927601"/>
        </p:xfrm>
        <a:graphic>
          <a:graphicData uri="http://schemas.openxmlformats.org/drawingml/2006/table">
            <a:tbl>
              <a:tblPr/>
              <a:tblGrid>
                <a:gridCol w="2171700"/>
                <a:gridCol w="6057900"/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知識分享類型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說     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中心型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一對多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的交流方式，通常是出現在「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課堂或演講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」形式的知識分享中，由單一的知識提供者將知識傳遞給數個對知識有需求的知識接受者，因此存在彼此之間知識的流向為單向的。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雙向型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一對一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的交流方式，通常是出現「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師徒制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」的分享過程中，知識提供者將知識傳遞給知識接受者，而知識接受者也會對知識提供者有回饋，因此存在彼此之間知識的流向為雙向的。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團隊型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主要是指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多對多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的交流方式，在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團隊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的每個成員都可分享自己具備的專業知識，同時每一團隊都具有解決特定問題的專業知識與能力，所以團隊型的知識分享是透過不同的團隊進行知識分享與交換，各自貢獻所長，各取所需，互相交流，因此存在彼此之間知識的流向為單向與雙向並存的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06550" y="1370013"/>
            <a:ext cx="977900" cy="895350"/>
            <a:chOff x="4103" y="5294"/>
            <a:chExt cx="1743" cy="1411"/>
          </a:xfrm>
        </p:grpSpPr>
        <p:sp>
          <p:nvSpPr>
            <p:cNvPr id="1501207" name="Rectangle 23"/>
            <p:cNvSpPr>
              <a:spLocks noChangeArrowheads="1"/>
            </p:cNvSpPr>
            <p:nvPr/>
          </p:nvSpPr>
          <p:spPr bwMode="auto">
            <a:xfrm>
              <a:off x="4103" y="5294"/>
              <a:ext cx="1743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327" y="5468"/>
              <a:ext cx="1294" cy="1052"/>
              <a:chOff x="1919" y="1967"/>
              <a:chExt cx="1738" cy="1477"/>
            </a:xfrm>
          </p:grpSpPr>
          <p:sp>
            <p:nvSpPr>
              <p:cNvPr id="394299" name="Oval 25"/>
              <p:cNvSpPr>
                <a:spLocks noChangeArrowheads="1"/>
              </p:cNvSpPr>
              <p:nvPr/>
            </p:nvSpPr>
            <p:spPr bwMode="auto">
              <a:xfrm>
                <a:off x="3452" y="2597"/>
                <a:ext cx="205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0" name="Oval 26"/>
              <p:cNvSpPr>
                <a:spLocks noChangeArrowheads="1"/>
              </p:cNvSpPr>
              <p:nvPr/>
            </p:nvSpPr>
            <p:spPr bwMode="auto">
              <a:xfrm>
                <a:off x="3057" y="3240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1" name="Oval 27"/>
              <p:cNvSpPr>
                <a:spLocks noChangeArrowheads="1"/>
              </p:cNvSpPr>
              <p:nvPr/>
            </p:nvSpPr>
            <p:spPr bwMode="auto">
              <a:xfrm>
                <a:off x="2289" y="3201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2" name="Oval 28"/>
              <p:cNvSpPr>
                <a:spLocks noChangeArrowheads="1"/>
              </p:cNvSpPr>
              <p:nvPr/>
            </p:nvSpPr>
            <p:spPr bwMode="auto">
              <a:xfrm>
                <a:off x="1919" y="2597"/>
                <a:ext cx="205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3" name="Oval 29"/>
              <p:cNvSpPr>
                <a:spLocks noChangeArrowheads="1"/>
              </p:cNvSpPr>
              <p:nvPr/>
            </p:nvSpPr>
            <p:spPr bwMode="auto">
              <a:xfrm>
                <a:off x="2289" y="1967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4" name="Oval 30"/>
              <p:cNvSpPr>
                <a:spLocks noChangeArrowheads="1"/>
              </p:cNvSpPr>
              <p:nvPr/>
            </p:nvSpPr>
            <p:spPr bwMode="auto">
              <a:xfrm>
                <a:off x="3057" y="1980"/>
                <a:ext cx="206" cy="2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5" name="Line 31"/>
              <p:cNvSpPr>
                <a:spLocks noChangeShapeType="1"/>
              </p:cNvSpPr>
              <p:nvPr/>
            </p:nvSpPr>
            <p:spPr bwMode="auto">
              <a:xfrm flipV="1">
                <a:off x="2472" y="2199"/>
                <a:ext cx="627" cy="1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6" name="Line 32"/>
              <p:cNvSpPr>
                <a:spLocks noChangeShapeType="1"/>
              </p:cNvSpPr>
              <p:nvPr/>
            </p:nvSpPr>
            <p:spPr bwMode="auto">
              <a:xfrm>
                <a:off x="2154" y="2700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7" name="Line 33"/>
              <p:cNvSpPr>
                <a:spLocks noChangeShapeType="1"/>
              </p:cNvSpPr>
              <p:nvPr/>
            </p:nvSpPr>
            <p:spPr bwMode="auto">
              <a:xfrm>
                <a:off x="2481" y="2199"/>
                <a:ext cx="589" cy="10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308" name="Oval 34"/>
              <p:cNvSpPr>
                <a:spLocks noChangeArrowheads="1"/>
              </p:cNvSpPr>
              <p:nvPr/>
            </p:nvSpPr>
            <p:spPr bwMode="auto">
              <a:xfrm>
                <a:off x="2590" y="2494"/>
                <a:ext cx="411" cy="40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606550" y="2692400"/>
            <a:ext cx="977900" cy="895350"/>
            <a:chOff x="6183" y="5285"/>
            <a:chExt cx="1742" cy="1411"/>
          </a:xfrm>
        </p:grpSpPr>
        <p:sp>
          <p:nvSpPr>
            <p:cNvPr id="1501220" name="Rectangle 36"/>
            <p:cNvSpPr>
              <a:spLocks noChangeArrowheads="1"/>
            </p:cNvSpPr>
            <p:nvPr/>
          </p:nvSpPr>
          <p:spPr bwMode="auto">
            <a:xfrm>
              <a:off x="6183" y="5285"/>
              <a:ext cx="1742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6623" y="5881"/>
              <a:ext cx="938" cy="256"/>
              <a:chOff x="5001" y="2456"/>
              <a:chExt cx="1260" cy="360"/>
            </a:xfrm>
          </p:grpSpPr>
          <p:sp>
            <p:nvSpPr>
              <p:cNvPr id="394293" name="Oval 38"/>
              <p:cNvSpPr>
                <a:spLocks noChangeArrowheads="1"/>
              </p:cNvSpPr>
              <p:nvPr/>
            </p:nvSpPr>
            <p:spPr bwMode="auto">
              <a:xfrm>
                <a:off x="5001" y="2456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4" name="Oval 39"/>
              <p:cNvSpPr>
                <a:spLocks noChangeArrowheads="1"/>
              </p:cNvSpPr>
              <p:nvPr/>
            </p:nvSpPr>
            <p:spPr bwMode="auto">
              <a:xfrm>
                <a:off x="5901" y="2456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5" name="Line 40"/>
              <p:cNvSpPr>
                <a:spLocks noChangeShapeType="1"/>
              </p:cNvSpPr>
              <p:nvPr/>
            </p:nvSpPr>
            <p:spPr bwMode="auto">
              <a:xfrm>
                <a:off x="5364" y="256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6" name="Line 41"/>
              <p:cNvSpPr>
                <a:spLocks noChangeShapeType="1"/>
              </p:cNvSpPr>
              <p:nvPr/>
            </p:nvSpPr>
            <p:spPr bwMode="auto">
              <a:xfrm flipH="1">
                <a:off x="5374" y="270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608138" y="3998913"/>
            <a:ext cx="976312" cy="895350"/>
            <a:chOff x="8258" y="5294"/>
            <a:chExt cx="2145" cy="1411"/>
          </a:xfrm>
        </p:grpSpPr>
        <p:sp>
          <p:nvSpPr>
            <p:cNvPr id="1501227" name="Rectangle 43"/>
            <p:cNvSpPr>
              <a:spLocks noChangeArrowheads="1"/>
            </p:cNvSpPr>
            <p:nvPr/>
          </p:nvSpPr>
          <p:spPr bwMode="auto">
            <a:xfrm>
              <a:off x="8258" y="5294"/>
              <a:ext cx="2145" cy="1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8392" y="5456"/>
              <a:ext cx="1877" cy="1154"/>
              <a:chOff x="7377" y="1860"/>
              <a:chExt cx="2520" cy="1620"/>
            </a:xfrm>
          </p:grpSpPr>
          <p:sp>
            <p:nvSpPr>
              <p:cNvPr id="394270" name="Oval 45"/>
              <p:cNvSpPr>
                <a:spLocks noChangeArrowheads="1"/>
              </p:cNvSpPr>
              <p:nvPr/>
            </p:nvSpPr>
            <p:spPr bwMode="auto">
              <a:xfrm>
                <a:off x="8064" y="3249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1" name="Oval 46"/>
              <p:cNvSpPr>
                <a:spLocks noChangeArrowheads="1"/>
              </p:cNvSpPr>
              <p:nvPr/>
            </p:nvSpPr>
            <p:spPr bwMode="auto">
              <a:xfrm>
                <a:off x="7377" y="2554"/>
                <a:ext cx="229" cy="2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2" name="Oval 47"/>
              <p:cNvSpPr>
                <a:spLocks noChangeArrowheads="1"/>
              </p:cNvSpPr>
              <p:nvPr/>
            </p:nvSpPr>
            <p:spPr bwMode="auto">
              <a:xfrm>
                <a:off x="8064" y="1860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3" name="Oval 48"/>
              <p:cNvSpPr>
                <a:spLocks noChangeArrowheads="1"/>
              </p:cNvSpPr>
              <p:nvPr/>
            </p:nvSpPr>
            <p:spPr bwMode="auto">
              <a:xfrm>
                <a:off x="9668" y="2554"/>
                <a:ext cx="229" cy="2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4" name="Oval 49"/>
              <p:cNvSpPr>
                <a:spLocks noChangeArrowheads="1"/>
              </p:cNvSpPr>
              <p:nvPr/>
            </p:nvSpPr>
            <p:spPr bwMode="auto">
              <a:xfrm>
                <a:off x="8981" y="3249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5" name="Oval 50"/>
              <p:cNvSpPr>
                <a:spLocks noChangeArrowheads="1"/>
              </p:cNvSpPr>
              <p:nvPr/>
            </p:nvSpPr>
            <p:spPr bwMode="auto">
              <a:xfrm>
                <a:off x="8981" y="1860"/>
                <a:ext cx="229" cy="23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6" name="Line 51"/>
              <p:cNvSpPr>
                <a:spLocks noChangeShapeType="1"/>
              </p:cNvSpPr>
              <p:nvPr/>
            </p:nvSpPr>
            <p:spPr bwMode="auto">
              <a:xfrm>
                <a:off x="8297" y="1955"/>
                <a:ext cx="6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sm"/>
                <a:tailEnd type="stealth" w="med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7" name="Line 52"/>
              <p:cNvSpPr>
                <a:spLocks noChangeShapeType="1"/>
              </p:cNvSpPr>
              <p:nvPr/>
            </p:nvSpPr>
            <p:spPr bwMode="auto">
              <a:xfrm>
                <a:off x="8309" y="3375"/>
                <a:ext cx="6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8" name="Line 53"/>
              <p:cNvSpPr>
                <a:spLocks noChangeShapeType="1"/>
              </p:cNvSpPr>
              <p:nvPr/>
            </p:nvSpPr>
            <p:spPr bwMode="auto">
              <a:xfrm>
                <a:off x="7626" y="2670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79" name="Line 54"/>
              <p:cNvSpPr>
                <a:spLocks noChangeShapeType="1"/>
              </p:cNvSpPr>
              <p:nvPr/>
            </p:nvSpPr>
            <p:spPr bwMode="auto">
              <a:xfrm>
                <a:off x="9210" y="2091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0" name="Line 55"/>
              <p:cNvSpPr>
                <a:spLocks noChangeShapeType="1"/>
              </p:cNvSpPr>
              <p:nvPr/>
            </p:nvSpPr>
            <p:spPr bwMode="auto">
              <a:xfrm>
                <a:off x="7606" y="2786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1" name="Line 56"/>
              <p:cNvSpPr>
                <a:spLocks noChangeShapeType="1"/>
              </p:cNvSpPr>
              <p:nvPr/>
            </p:nvSpPr>
            <p:spPr bwMode="auto">
              <a:xfrm flipH="1">
                <a:off x="7606" y="2091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sm"/>
                <a:tailEnd type="stealth" w="med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2" name="Line 57"/>
              <p:cNvSpPr>
                <a:spLocks noChangeShapeType="1"/>
              </p:cNvSpPr>
              <p:nvPr/>
            </p:nvSpPr>
            <p:spPr bwMode="auto">
              <a:xfrm flipH="1">
                <a:off x="9210" y="2786"/>
                <a:ext cx="458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3" name="Line 58"/>
              <p:cNvSpPr>
                <a:spLocks noChangeShapeType="1"/>
              </p:cNvSpPr>
              <p:nvPr/>
            </p:nvSpPr>
            <p:spPr bwMode="auto">
              <a:xfrm flipV="1">
                <a:off x="8293" y="2108"/>
                <a:ext cx="756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4" name="Line 59"/>
              <p:cNvSpPr>
                <a:spLocks noChangeShapeType="1"/>
              </p:cNvSpPr>
              <p:nvPr/>
            </p:nvSpPr>
            <p:spPr bwMode="auto">
              <a:xfrm>
                <a:off x="8251" y="2108"/>
                <a:ext cx="802" cy="11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5" name="Line 60"/>
              <p:cNvSpPr>
                <a:spLocks noChangeShapeType="1"/>
              </p:cNvSpPr>
              <p:nvPr/>
            </p:nvSpPr>
            <p:spPr bwMode="auto">
              <a:xfrm>
                <a:off x="8199" y="2091"/>
                <a:ext cx="0" cy="1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6" name="Line 61"/>
              <p:cNvSpPr>
                <a:spLocks noChangeShapeType="1"/>
              </p:cNvSpPr>
              <p:nvPr/>
            </p:nvSpPr>
            <p:spPr bwMode="auto">
              <a:xfrm>
                <a:off x="9114" y="2103"/>
                <a:ext cx="0" cy="1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7" name="Line 62"/>
              <p:cNvSpPr>
                <a:spLocks noChangeShapeType="1"/>
              </p:cNvSpPr>
              <p:nvPr/>
            </p:nvSpPr>
            <p:spPr bwMode="auto">
              <a:xfrm>
                <a:off x="8314" y="2059"/>
                <a:ext cx="1275" cy="5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8" name="Line 63"/>
              <p:cNvSpPr>
                <a:spLocks noChangeShapeType="1"/>
              </p:cNvSpPr>
              <p:nvPr/>
            </p:nvSpPr>
            <p:spPr bwMode="auto">
              <a:xfrm>
                <a:off x="7707" y="2748"/>
                <a:ext cx="1275" cy="5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89" name="Line 64"/>
              <p:cNvSpPr>
                <a:spLocks noChangeShapeType="1"/>
              </p:cNvSpPr>
              <p:nvPr/>
            </p:nvSpPr>
            <p:spPr bwMode="auto">
              <a:xfrm flipV="1">
                <a:off x="7778" y="2112"/>
                <a:ext cx="1142" cy="3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4290" name="Line 65"/>
              <p:cNvSpPr>
                <a:spLocks noChangeShapeType="1"/>
              </p:cNvSpPr>
              <p:nvPr/>
            </p:nvSpPr>
            <p:spPr bwMode="auto">
              <a:xfrm flipV="1">
                <a:off x="8447" y="2783"/>
                <a:ext cx="1133" cy="4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501250" name="Text Box 66"/>
          <p:cNvSpPr txBox="1">
            <a:spLocks noChangeArrowheads="1"/>
          </p:cNvSpPr>
          <p:nvPr/>
        </p:nvSpPr>
        <p:spPr bwMode="auto">
          <a:xfrm>
            <a:off x="519113" y="2122488"/>
            <a:ext cx="1071562" cy="4254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經驗交流演講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員工教育訓練</a:t>
            </a:r>
          </a:p>
        </p:txBody>
      </p:sp>
      <p:sp>
        <p:nvSpPr>
          <p:cNvPr id="1501251" name="Text Box 67"/>
          <p:cNvSpPr txBox="1">
            <a:spLocks noChangeArrowheads="1"/>
          </p:cNvSpPr>
          <p:nvPr/>
        </p:nvSpPr>
        <p:spPr bwMode="auto">
          <a:xfrm>
            <a:off x="519113" y="3224213"/>
            <a:ext cx="749300" cy="6381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工作會議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共同工作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直接詢問</a:t>
            </a:r>
          </a:p>
        </p:txBody>
      </p:sp>
      <p:sp>
        <p:nvSpPr>
          <p:cNvPr id="1501252" name="Text Box 68"/>
          <p:cNvSpPr txBox="1">
            <a:spLocks noChangeArrowheads="1"/>
          </p:cNvSpPr>
          <p:nvPr/>
        </p:nvSpPr>
        <p:spPr bwMode="auto">
          <a:xfrm>
            <a:off x="519113" y="5197475"/>
            <a:ext cx="750887" cy="6381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讀書會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知識社群</a:t>
            </a:r>
          </a:p>
          <a:p>
            <a:pPr algn="ctr"/>
            <a:r>
              <a:rPr lang="zh-TW" altLang="en-US" sz="1400">
                <a:solidFill>
                  <a:srgbClr val="0000FF"/>
                </a:solidFill>
                <a:ea typeface="標楷體" pitchFamily="65" charset="-120"/>
              </a:rPr>
              <a:t>座談會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1250" grpId="0" animBg="1"/>
      <p:bldP spid="1501251" grpId="0" animBg="1"/>
      <p:bldP spid="15012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A5030-8106-4A92-8822-06D8A1F653C2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217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組織知識分享的衡量指標：</a:t>
            </a:r>
            <a:r>
              <a:rPr lang="en-US" altLang="zh-TW" smtClean="0"/>
              <a:t>KSEI</a:t>
            </a:r>
          </a:p>
        </p:txBody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Liebowitz &amp; Chen(2001)</a:t>
            </a:r>
            <a:r>
              <a:rPr lang="zh-TW" altLang="en-US" smtClean="0"/>
              <a:t>發展出一個專門衡量知識分享的指標，稱為知識分享效率指標</a:t>
            </a:r>
            <a:r>
              <a:rPr lang="en-US" altLang="zh-TW" smtClean="0"/>
              <a:t>(Knowledge Sharing Effectiveness Inventory, KSEI)</a:t>
            </a:r>
            <a:r>
              <a:rPr lang="zh-TW" altLang="en-US" smtClean="0"/>
              <a:t>。</a:t>
            </a:r>
          </a:p>
          <a:p>
            <a:pPr eaLnBrk="1" hangingPunct="1"/>
            <a:r>
              <a:rPr lang="en-US" altLang="zh-TW" smtClean="0"/>
              <a:t>KSEI</a:t>
            </a:r>
            <a:r>
              <a:rPr lang="zh-TW" altLang="en-US" smtClean="0"/>
              <a:t>主要包括四大構面共</a:t>
            </a:r>
            <a:r>
              <a:rPr lang="en-US" altLang="zh-TW" smtClean="0"/>
              <a:t>25</a:t>
            </a:r>
            <a:r>
              <a:rPr lang="zh-TW" altLang="en-US" smtClean="0"/>
              <a:t>個衡量項目，如下表所示：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F3BF6-559C-4274-A9BD-06CFA58F4C01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217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KSEI</a:t>
            </a:r>
            <a:r>
              <a:rPr lang="zh-TW" altLang="en-US" smtClean="0"/>
              <a:t>衡量指標</a:t>
            </a:r>
            <a:r>
              <a:rPr lang="en-US" altLang="zh-TW" smtClean="0"/>
              <a:t>(1/2)</a:t>
            </a:r>
          </a:p>
        </p:txBody>
      </p:sp>
      <p:pic>
        <p:nvPicPr>
          <p:cNvPr id="396292" name="Picture 3" descr="vb12a-t7-3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954088"/>
            <a:ext cx="6796087" cy="534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0632-3D55-415E-90AC-985791EF1A7B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17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KSEI</a:t>
            </a:r>
            <a:r>
              <a:rPr lang="zh-TW" altLang="en-US" smtClean="0"/>
              <a:t>衡量指標</a:t>
            </a:r>
            <a:r>
              <a:rPr lang="en-US" altLang="zh-TW" smtClean="0"/>
              <a:t>(2/2)</a:t>
            </a:r>
          </a:p>
        </p:txBody>
      </p:sp>
      <p:pic>
        <p:nvPicPr>
          <p:cNvPr id="397316" name="Picture 3" descr="vb12a-t7-3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942975"/>
            <a:ext cx="7785100" cy="5337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r>
              <a:rPr lang="zh-TW" altLang="en-US" dirty="0"/>
              <a:t>組織知識利用的流程</a:t>
            </a:r>
            <a:r>
              <a:rPr lang="zh-TW" altLang="en-US" dirty="0" smtClean="0"/>
              <a:t>與指導理論</a:t>
            </a:r>
            <a:endParaRPr lang="zh-TW" altLang="en-US" dirty="0"/>
          </a:p>
        </p:txBody>
      </p:sp>
      <p:pic>
        <p:nvPicPr>
          <p:cNvPr id="398339" name="Picture 8" descr="C:\Documents and Settings\miau\桌面\知識管理\jpg圖檔\ch08\z-vb139-F8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9450" y="939800"/>
            <a:ext cx="5032375" cy="5521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39F4-E465-4DA4-9DC4-9AAEDC551FC2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知識管理的定義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908050"/>
            <a:ext cx="6256338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知識管理是幫助人類吸收同化</a:t>
            </a:r>
            <a:r>
              <a:rPr lang="en-US" altLang="zh-TW" sz="2000" smtClean="0"/>
              <a:t>(assimilation)</a:t>
            </a:r>
            <a:r>
              <a:rPr lang="zh-TW" altLang="en-US" sz="2000" smtClean="0"/>
              <a:t>資料的機制。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知識管理是幫助人類理解</a:t>
            </a:r>
            <a:r>
              <a:rPr lang="en-US" altLang="zh-TW" sz="2000" smtClean="0"/>
              <a:t>(understanding)</a:t>
            </a:r>
            <a:r>
              <a:rPr lang="zh-TW" altLang="en-US" sz="2000" smtClean="0"/>
              <a:t>與學習</a:t>
            </a:r>
            <a:r>
              <a:rPr lang="en-US" altLang="zh-TW" sz="2000" smtClean="0"/>
              <a:t>(learning)</a:t>
            </a:r>
            <a:r>
              <a:rPr lang="zh-TW" altLang="en-US" sz="2000" smtClean="0"/>
              <a:t>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/>
              <a:t>知識管理是幫助人類記憶、移轉、搜尋、分類與回憶的機制。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smtClean="0">
                <a:latin typeface="標楷體" pitchFamily="65" charset="-120"/>
              </a:rPr>
              <a:t>知識管理是幫助人類發展能力的機制。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Wiig (1994)</a:t>
            </a:r>
            <a:r>
              <a:rPr lang="zh-TW" altLang="en-US" sz="2000" smtClean="0"/>
              <a:t>「為一串協助組織獲取自己及他人知識的活動，透過審慎判斷之過程，以達成組織任務。此類知識管理活動，需架構於科技技術、組織架構及認知過程，以培育知識領域之完整及新知創造。此認知過程除需相互學習、解決問題及決策外，尚需結合組織、人、電腦系統及網路，以獲取、儲存及使用知識。如何能使知識管理朝向非線性及更一致化方式協助決策，並提供組織處理危機之能力，更重要的是應用知識以提高資訊技術處理能力，並經由此一共創過程提升人類之創造性，是更具挑戰性的事物。」</a:t>
            </a:r>
          </a:p>
        </p:txBody>
      </p:sp>
      <p:pic>
        <p:nvPicPr>
          <p:cNvPr id="351237" name="Picture 5" descr="j028321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86550" y="2889250"/>
            <a:ext cx="2254250" cy="240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326"/>
            <a:ext cx="4005729" cy="584699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46262" y="6164346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資料來源：陳木生，</a:t>
            </a:r>
            <a:r>
              <a:rPr lang="en-US" altLang="zh-TW" sz="1400" dirty="0" smtClean="0"/>
              <a:t>2002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88024" y="908720"/>
            <a:ext cx="4032448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要做好知識管理則組織學習是必要條件，一套有效的知識管理系統，將讓組織學習</a:t>
            </a:r>
            <a:endParaRPr lang="en-US" altLang="zh-TW" sz="2400" dirty="0" smtClean="0"/>
          </a:p>
          <a:p>
            <a:r>
              <a:rPr lang="zh-TW" altLang="en-US" sz="2400" dirty="0" smtClean="0"/>
              <a:t>更有效能。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3" y="3016421"/>
            <a:ext cx="4092430" cy="26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B741-1919-4619-85E0-68CB18FACFB2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99363" name="Oval 2"/>
          <p:cNvSpPr>
            <a:spLocks noChangeArrowheads="1"/>
          </p:cNvSpPr>
          <p:nvPr/>
        </p:nvSpPr>
        <p:spPr bwMode="auto">
          <a:xfrm>
            <a:off x="1655763" y="1601788"/>
            <a:ext cx="5113337" cy="4608512"/>
          </a:xfrm>
          <a:prstGeom prst="ellipse">
            <a:avLst/>
          </a:prstGeom>
          <a:solidFill>
            <a:srgbClr val="99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傳統管理與知識管理</a:t>
            </a:r>
          </a:p>
        </p:txBody>
      </p:sp>
      <p:sp>
        <p:nvSpPr>
          <p:cNvPr id="399365" name="Oval 4"/>
          <p:cNvSpPr>
            <a:spLocks noChangeArrowheads="1"/>
          </p:cNvSpPr>
          <p:nvPr/>
        </p:nvSpPr>
        <p:spPr bwMode="auto">
          <a:xfrm>
            <a:off x="2592388" y="2393950"/>
            <a:ext cx="3240087" cy="3024188"/>
          </a:xfrm>
          <a:prstGeom prst="ellipse">
            <a:avLst/>
          </a:prstGeom>
          <a:solidFill>
            <a:srgbClr val="D60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366" name="Oval 5"/>
          <p:cNvSpPr>
            <a:spLocks noChangeArrowheads="1"/>
          </p:cNvSpPr>
          <p:nvPr/>
        </p:nvSpPr>
        <p:spPr bwMode="auto">
          <a:xfrm>
            <a:off x="3384550" y="3113088"/>
            <a:ext cx="1657350" cy="15843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36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觀念層</a:t>
            </a:r>
          </a:p>
        </p:txBody>
      </p:sp>
      <p:sp>
        <p:nvSpPr>
          <p:cNvPr id="399367" name="Text Box 6"/>
          <p:cNvSpPr txBox="1">
            <a:spLocks noChangeArrowheads="1"/>
          </p:cNvSpPr>
          <p:nvPr/>
        </p:nvSpPr>
        <p:spPr bwMode="auto">
          <a:xfrm>
            <a:off x="3455988" y="16732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latin typeface="Times New Roman" pitchFamily="18" charset="0"/>
                <a:ea typeface="標楷體" pitchFamily="65" charset="-120"/>
              </a:rPr>
              <a:t>行為層</a:t>
            </a:r>
          </a:p>
        </p:txBody>
      </p:sp>
      <p:sp>
        <p:nvSpPr>
          <p:cNvPr id="399368" name="Text Box 7"/>
          <p:cNvSpPr txBox="1">
            <a:spLocks noChangeArrowheads="1"/>
          </p:cNvSpPr>
          <p:nvPr/>
        </p:nvSpPr>
        <p:spPr bwMode="auto">
          <a:xfrm>
            <a:off x="3455988" y="2465388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latin typeface="Times New Roman" pitchFamily="18" charset="0"/>
                <a:ea typeface="標楷體" pitchFamily="65" charset="-120"/>
              </a:rPr>
              <a:t>知識層</a:t>
            </a:r>
          </a:p>
        </p:txBody>
      </p:sp>
      <p:sp>
        <p:nvSpPr>
          <p:cNvPr id="1398792" name="AutoShape 8"/>
          <p:cNvSpPr>
            <a:spLocks noChangeArrowheads="1"/>
          </p:cNvSpPr>
          <p:nvPr/>
        </p:nvSpPr>
        <p:spPr bwMode="auto">
          <a:xfrm>
            <a:off x="5472113" y="2528888"/>
            <a:ext cx="2663825" cy="1008062"/>
          </a:xfrm>
          <a:prstGeom prst="leftArrow">
            <a:avLst>
              <a:gd name="adj1" fmla="val 50000"/>
              <a:gd name="adj2" fmla="val 66063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傳統管理</a:t>
            </a:r>
          </a:p>
        </p:txBody>
      </p:sp>
      <p:sp>
        <p:nvSpPr>
          <p:cNvPr id="1398793" name="AutoShape 9"/>
          <p:cNvSpPr>
            <a:spLocks noChangeArrowheads="1"/>
          </p:cNvSpPr>
          <p:nvPr/>
        </p:nvSpPr>
        <p:spPr bwMode="auto">
          <a:xfrm>
            <a:off x="4706938" y="3563938"/>
            <a:ext cx="3384550" cy="1008062"/>
          </a:xfrm>
          <a:prstGeom prst="leftArrow">
            <a:avLst>
              <a:gd name="adj1" fmla="val 50000"/>
              <a:gd name="adj2" fmla="val 83937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知識管理</a:t>
            </a:r>
          </a:p>
        </p:txBody>
      </p:sp>
      <p:sp>
        <p:nvSpPr>
          <p:cNvPr id="399371" name="Line 51"/>
          <p:cNvSpPr>
            <a:spLocks noChangeShapeType="1"/>
          </p:cNvSpPr>
          <p:nvPr/>
        </p:nvSpPr>
        <p:spPr bwMode="auto">
          <a:xfrm>
            <a:off x="539750" y="3716338"/>
            <a:ext cx="714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711200" y="1389063"/>
            <a:ext cx="3519488" cy="3308350"/>
            <a:chOff x="448" y="875"/>
            <a:chExt cx="2217" cy="208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448" y="875"/>
              <a:ext cx="2217" cy="2084"/>
              <a:chOff x="329" y="885"/>
              <a:chExt cx="1588" cy="1633"/>
            </a:xfrm>
          </p:grpSpPr>
          <p:sp>
            <p:nvSpPr>
              <p:cNvPr id="399387" name="Line 55"/>
              <p:cNvSpPr>
                <a:spLocks noChangeShapeType="1"/>
              </p:cNvSpPr>
              <p:nvPr/>
            </p:nvSpPr>
            <p:spPr bwMode="auto">
              <a:xfrm>
                <a:off x="329" y="2498"/>
                <a:ext cx="1588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9388" name="Line 56"/>
              <p:cNvSpPr>
                <a:spLocks noChangeShapeType="1"/>
              </p:cNvSpPr>
              <p:nvPr/>
            </p:nvSpPr>
            <p:spPr bwMode="auto">
              <a:xfrm flipV="1">
                <a:off x="329" y="885"/>
                <a:ext cx="0" cy="1633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505" y="896"/>
              <a:ext cx="1309" cy="1992"/>
              <a:chOff x="499" y="686"/>
              <a:chExt cx="1309" cy="1992"/>
            </a:xfrm>
          </p:grpSpPr>
          <p:sp>
            <p:nvSpPr>
              <p:cNvPr id="399378" name="Text Box 53"/>
              <p:cNvSpPr txBox="1">
                <a:spLocks noChangeArrowheads="1"/>
              </p:cNvSpPr>
              <p:nvPr/>
            </p:nvSpPr>
            <p:spPr bwMode="auto">
              <a:xfrm>
                <a:off x="499" y="2160"/>
                <a:ext cx="107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衍生性思考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本質性思考</a:t>
                </a:r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669" y="686"/>
                <a:ext cx="963" cy="1502"/>
                <a:chOff x="329" y="885"/>
                <a:chExt cx="1588" cy="1633"/>
              </a:xfrm>
            </p:grpSpPr>
            <p:sp>
              <p:nvSpPr>
                <p:cNvPr id="399385" name="Line 61"/>
                <p:cNvSpPr>
                  <a:spLocks noChangeShapeType="1"/>
                </p:cNvSpPr>
                <p:nvPr/>
              </p:nvSpPr>
              <p:spPr bwMode="auto">
                <a:xfrm>
                  <a:off x="329" y="2498"/>
                  <a:ext cx="1588" cy="0"/>
                </a:xfrm>
                <a:prstGeom prst="line">
                  <a:avLst/>
                </a:prstGeom>
                <a:noFill/>
                <a:ln w="762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938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29" y="885"/>
                  <a:ext cx="0" cy="1633"/>
                </a:xfrm>
                <a:prstGeom prst="line">
                  <a:avLst/>
                </a:prstGeom>
                <a:noFill/>
                <a:ln w="57150">
                  <a:solidFill>
                    <a:srgbClr val="D60093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99380" name="Rectangle 63"/>
              <p:cNvSpPr>
                <a:spLocks noChangeArrowheads="1"/>
              </p:cNvSpPr>
              <p:nvPr/>
            </p:nvSpPr>
            <p:spPr bwMode="auto">
              <a:xfrm>
                <a:off x="669" y="1139"/>
                <a:ext cx="1076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準則性思考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方法性思考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邏輯性思考</a:t>
                </a:r>
              </a:p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推理性思考</a:t>
                </a:r>
              </a:p>
            </p:txBody>
          </p:sp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947" y="692"/>
                <a:ext cx="686" cy="482"/>
                <a:chOff x="329" y="885"/>
                <a:chExt cx="1588" cy="1633"/>
              </a:xfrm>
            </p:grpSpPr>
            <p:sp>
              <p:nvSpPr>
                <p:cNvPr id="399383" name="Line 65"/>
                <p:cNvSpPr>
                  <a:spLocks noChangeShapeType="1"/>
                </p:cNvSpPr>
                <p:nvPr/>
              </p:nvSpPr>
              <p:spPr bwMode="auto">
                <a:xfrm>
                  <a:off x="329" y="2498"/>
                  <a:ext cx="1588" cy="0"/>
                </a:xfrm>
                <a:prstGeom prst="line">
                  <a:avLst/>
                </a:prstGeom>
                <a:noFill/>
                <a:ln w="7620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938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29" y="885"/>
                  <a:ext cx="0" cy="1633"/>
                </a:xfrm>
                <a:prstGeom prst="line">
                  <a:avLst/>
                </a:prstGeom>
                <a:noFill/>
                <a:ln w="57150">
                  <a:solidFill>
                    <a:srgbClr val="99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99382" name="Rectangle 67"/>
              <p:cNvSpPr>
                <a:spLocks noChangeArrowheads="1"/>
              </p:cNvSpPr>
              <p:nvPr/>
            </p:nvSpPr>
            <p:spPr bwMode="auto">
              <a:xfrm>
                <a:off x="924" y="856"/>
                <a:ext cx="8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決策執行</a:t>
                </a:r>
              </a:p>
            </p:txBody>
          </p:sp>
        </p:grpSp>
      </p:grpSp>
      <p:sp>
        <p:nvSpPr>
          <p:cNvPr id="1398855" name="AutoShape 71"/>
          <p:cNvSpPr>
            <a:spLocks noChangeArrowheads="1"/>
          </p:cNvSpPr>
          <p:nvPr/>
        </p:nvSpPr>
        <p:spPr bwMode="auto">
          <a:xfrm>
            <a:off x="5472113" y="2528888"/>
            <a:ext cx="1035050" cy="1008062"/>
          </a:xfrm>
          <a:prstGeom prst="leftArrow">
            <a:avLst>
              <a:gd name="adj1" fmla="val 45194"/>
              <a:gd name="adj2" fmla="val 6535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98856" name="AutoShape 72"/>
          <p:cNvSpPr>
            <a:spLocks noChangeArrowheads="1"/>
          </p:cNvSpPr>
          <p:nvPr/>
        </p:nvSpPr>
        <p:spPr bwMode="auto">
          <a:xfrm>
            <a:off x="4751388" y="3563938"/>
            <a:ext cx="1935162" cy="1008062"/>
          </a:xfrm>
          <a:prstGeom prst="leftArrow">
            <a:avLst>
              <a:gd name="adj1" fmla="val 54333"/>
              <a:gd name="adj2" fmla="val 8409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99375" name="Picture 73" descr="j028322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5273675"/>
            <a:ext cx="1428750" cy="97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139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0"/>
                                        <p:tgtEl>
                                          <p:spTgt spid="1398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139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0"/>
                                        <p:tgtEl>
                                          <p:spTgt spid="139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92" grpId="0" animBg="1"/>
      <p:bldP spid="1398793" grpId="0" animBg="1"/>
      <p:bldP spid="1398855" grpId="0" animBg="1"/>
      <p:bldP spid="1398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發展改善企業軟性變數的資訊系統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Picture 2" descr="D:\李國光\教材\M10009214_劉佩如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3" y="908720"/>
            <a:ext cx="57961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227174" y="912145"/>
            <a:ext cx="2675954" cy="518457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 smtClean="0"/>
              <a:t>Warren (2002, p. 118) </a:t>
            </a:r>
            <a:r>
              <a:rPr lang="zh-TW" altLang="en-US" sz="2000" kern="0" dirty="0" smtClean="0"/>
              <a:t>認為</a:t>
            </a:r>
            <a:r>
              <a:rPr lang="zh-TW" altLang="en-US" sz="2000" b="1" kern="0" dirty="0" smtClean="0">
                <a:solidFill>
                  <a:srgbClr val="FFFF00"/>
                </a:solidFill>
              </a:rPr>
              <a:t>軟性變數</a:t>
            </a:r>
            <a:r>
              <a:rPr lang="zh-TW" altLang="en-US" sz="2000" kern="0" dirty="0" smtClean="0"/>
              <a:t>對績效有重要的影響力，主要影響方式如下：  </a:t>
            </a:r>
          </a:p>
          <a:p>
            <a:pPr marL="0" indent="0">
              <a:buNone/>
            </a:pPr>
            <a:r>
              <a:rPr lang="en-US" altLang="zh-TW" sz="2000" kern="0" dirty="0" smtClean="0"/>
              <a:t>1 </a:t>
            </a:r>
            <a:r>
              <a:rPr lang="zh-TW" altLang="en-US" sz="2000" kern="0" dirty="0" smtClean="0"/>
              <a:t>重要的績效指標主要受有形的資源</a:t>
            </a:r>
            <a:r>
              <a:rPr lang="en-US" altLang="zh-TW" sz="2000" kern="0" dirty="0" smtClean="0"/>
              <a:t>(</a:t>
            </a:r>
            <a:r>
              <a:rPr lang="zh-TW" altLang="en-US" sz="2000" kern="0" dirty="0" smtClean="0"/>
              <a:t>變數</a:t>
            </a:r>
            <a:r>
              <a:rPr lang="en-US" altLang="zh-TW" sz="2000" kern="0" dirty="0" smtClean="0"/>
              <a:t>)</a:t>
            </a:r>
            <a:r>
              <a:rPr lang="zh-TW" altLang="en-US" sz="2000" kern="0" dirty="0" smtClean="0"/>
              <a:t>所影響。 </a:t>
            </a:r>
          </a:p>
          <a:p>
            <a:pPr marL="0" indent="0">
              <a:buNone/>
            </a:pPr>
            <a:r>
              <a:rPr lang="en-US" altLang="zh-TW" sz="2000" kern="0" dirty="0" smtClean="0"/>
              <a:t>2 </a:t>
            </a:r>
            <a:r>
              <a:rPr lang="zh-TW" altLang="en-US" sz="2000" kern="0" dirty="0" smtClean="0"/>
              <a:t>建置及維持這些有形資源在一定水準以上，是惟一改變未來績效的方式。 </a:t>
            </a:r>
          </a:p>
          <a:p>
            <a:pPr marL="0" indent="0">
              <a:buNone/>
            </a:pPr>
            <a:r>
              <a:rPr lang="en-US" altLang="zh-TW" sz="2000" kern="0" dirty="0" smtClean="0"/>
              <a:t>3 </a:t>
            </a:r>
            <a:r>
              <a:rPr lang="zh-TW" altLang="en-US" sz="2000" kern="0" dirty="0" smtClean="0"/>
              <a:t>無形資源</a:t>
            </a:r>
            <a:r>
              <a:rPr lang="en-US" altLang="zh-TW" sz="2000" kern="0" dirty="0" smtClean="0"/>
              <a:t>(</a:t>
            </a:r>
            <a:r>
              <a:rPr lang="zh-TW" altLang="en-US" sz="2000" b="1" kern="0" dirty="0" smtClean="0">
                <a:solidFill>
                  <a:srgbClr val="FFFF00"/>
                </a:solidFill>
              </a:rPr>
              <a:t>軟性變數</a:t>
            </a:r>
            <a:r>
              <a:rPr lang="en-US" altLang="zh-TW" sz="2000" kern="0" dirty="0" smtClean="0"/>
              <a:t>)</a:t>
            </a:r>
            <a:r>
              <a:rPr lang="zh-TW" altLang="en-US" sz="2000" kern="0" dirty="0" smtClean="0"/>
              <a:t>主要影響「公司取得及維繫這些有形變數的能力」。</a:t>
            </a:r>
            <a:endParaRPr lang="zh-TW" altLang="en-US" sz="2000" kern="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8013" y="4159518"/>
            <a:ext cx="5796112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zh-TW" sz="2000" dirty="0"/>
              <a:t>在人民航空的</a:t>
            </a:r>
            <a:r>
              <a:rPr lang="zh-TW" altLang="en-US" sz="2000" dirty="0"/>
              <a:t>個案</a:t>
            </a:r>
            <a:r>
              <a:rPr lang="zh-CN" altLang="zh-TW" sz="2000" dirty="0"/>
              <a:t>中，</a:t>
            </a:r>
            <a:r>
              <a:rPr lang="zh-CN" altLang="zh-TW" sz="2000" b="1" dirty="0">
                <a:solidFill>
                  <a:srgbClr val="FFFF00"/>
                </a:solidFill>
              </a:rPr>
              <a:t>軟性變數</a:t>
            </a:r>
            <a:r>
              <a:rPr lang="zh-CN" altLang="zh-TW" sz="2000" dirty="0"/>
              <a:t>佔有很重要的地位，雖然在管理模擬器的操作介面中，比較被關注的是價格、市場佔有率、僱人數量、飛機架數</a:t>
            </a:r>
            <a:r>
              <a:rPr lang="en-US" altLang="zh-TW" sz="2000" dirty="0"/>
              <a:t>… </a:t>
            </a:r>
            <a:r>
              <a:rPr lang="zh-CN" altLang="zh-TW" sz="2000" dirty="0"/>
              <a:t>等等的</a:t>
            </a:r>
            <a:r>
              <a:rPr lang="zh-CN" altLang="zh-TW" sz="2000" b="1" dirty="0">
                <a:solidFill>
                  <a:srgbClr val="FFFF00"/>
                </a:solidFill>
              </a:rPr>
              <a:t>硬性變數</a:t>
            </a:r>
            <a:r>
              <a:rPr lang="zh-CN" altLang="zh-TW" sz="2000" dirty="0"/>
              <a:t>，但是</a:t>
            </a:r>
            <a:r>
              <a:rPr lang="en-US" altLang="zh-TW" sz="2000" dirty="0" err="1"/>
              <a:t>Sterman</a:t>
            </a:r>
            <a:r>
              <a:rPr lang="zh-CN" altLang="zh-TW" sz="2000" dirty="0"/>
              <a:t>還是特別的強調軟性的部分，例如：服務品質、員工士氣</a:t>
            </a:r>
            <a:r>
              <a:rPr lang="en-US" altLang="zh-TW" sz="2000" dirty="0"/>
              <a:t>… </a:t>
            </a:r>
            <a:r>
              <a:rPr lang="zh-CN" altLang="zh-TW" sz="2000" dirty="0"/>
              <a:t>等等的變數，這</a:t>
            </a:r>
            <a:r>
              <a:rPr lang="zh-CN" altLang="zh-TW" sz="2000" dirty="0" smtClean="0"/>
              <a:t>類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軟性</a:t>
            </a:r>
            <a:r>
              <a:rPr lang="zh-CN" altLang="zh-TW" sz="2000" b="1" dirty="0" smtClean="0">
                <a:solidFill>
                  <a:srgbClr val="FFFF00"/>
                </a:solidFill>
              </a:rPr>
              <a:t>變數</a:t>
            </a:r>
            <a:r>
              <a:rPr lang="zh-CN" altLang="zh-TW" sz="2000" dirty="0"/>
              <a:t>對企業才是最有關鍵性的影響與效果</a:t>
            </a:r>
            <a:r>
              <a:rPr lang="en-US" altLang="zh-TW" sz="2000" dirty="0"/>
              <a:t>(</a:t>
            </a:r>
            <a:r>
              <a:rPr lang="en-US" altLang="zh-TW" sz="2000" dirty="0" err="1"/>
              <a:t>Sterman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2000</a:t>
            </a:r>
            <a:r>
              <a:rPr lang="zh-CN" altLang="zh-TW" sz="2000" dirty="0"/>
              <a:t>）</a:t>
            </a:r>
            <a:r>
              <a:rPr lang="zh-CN" altLang="zh-TW" sz="2000" dirty="0" smtClean="0"/>
              <a:t>。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9106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發展改善企業軟性變數的資訊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76250" y="1268412"/>
            <a:ext cx="8229600" cy="4979987"/>
          </a:xfrm>
        </p:spPr>
        <p:txBody>
          <a:bodyPr/>
          <a:lstStyle/>
          <a:p>
            <a:r>
              <a:rPr lang="zh-TW" altLang="en-US" sz="2800" dirty="0" smtClean="0"/>
              <a:t>知識管理系統</a:t>
            </a:r>
            <a:r>
              <a:rPr lang="en-US" altLang="zh-TW" sz="2800" dirty="0" smtClean="0"/>
              <a:t>(Knowledge Management Systems, KMS)</a:t>
            </a:r>
            <a:r>
              <a:rPr lang="zh-TW" altLang="en-US" sz="2800" dirty="0" smtClean="0"/>
              <a:t>非</a:t>
            </a:r>
            <a:r>
              <a:rPr lang="zh-TW" altLang="en-US" sz="2800" dirty="0"/>
              <a:t>常</a:t>
            </a:r>
            <a:r>
              <a:rPr lang="zh-TW" altLang="en-US" sz="2800" dirty="0" smtClean="0"/>
              <a:t>不容易成功，主要是知識管理的實施，比其他資訊系統更涉及到深沉且關鍵的軟性因素，諸如信任、態度、士氣、意願、忠誠、支持、文化、團隊精神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等，這些因素並非資訊系統本身要處理的項目，但是這些因素的配合卻常常是</a:t>
            </a:r>
            <a:r>
              <a:rPr lang="en-US" altLang="zh-TW" sz="2800" dirty="0" smtClean="0"/>
              <a:t>KM</a:t>
            </a:r>
            <a:r>
              <a:rPr lang="zh-TW" altLang="en-US" sz="2800" dirty="0" smtClean="0"/>
              <a:t>能否成功的關鍵所在。</a:t>
            </a:r>
            <a:r>
              <a:rPr lang="en-US" altLang="zh-TW" sz="2800" dirty="0" smtClean="0"/>
              <a:t>KMS</a:t>
            </a:r>
            <a:r>
              <a:rPr lang="zh-TW" altLang="en-US" sz="2800" smtClean="0"/>
              <a:t>應該具備包含</a:t>
            </a:r>
            <a:r>
              <a:rPr lang="zh-TW" altLang="en-US" sz="2800" dirty="0" smtClean="0"/>
              <a:t>改善這些軟性因素的系統功能？</a:t>
            </a:r>
            <a:endParaRPr lang="en-US" altLang="zh-TW" sz="2800" dirty="0" smtClean="0"/>
          </a:p>
          <a:p>
            <a:r>
              <a:rPr lang="zh-TW" altLang="en-US" sz="2800" dirty="0" smtClean="0"/>
              <a:t>此</a:t>
            </a:r>
            <a:r>
              <a:rPr lang="zh-TW" altLang="en-US" sz="2800" dirty="0"/>
              <a:t>外</a:t>
            </a:r>
            <a:r>
              <a:rPr lang="zh-TW" altLang="en-US" sz="2800" dirty="0" smtClean="0"/>
              <a:t>可以設計針對某些軟性變數做改善的資訊</a:t>
            </a:r>
            <a:r>
              <a:rPr lang="zh-TW" altLang="en-US" sz="2800" dirty="0"/>
              <a:t>系統</a:t>
            </a:r>
            <a:r>
              <a:rPr lang="zh-TW" altLang="en-US" sz="2800" dirty="0" smtClean="0"/>
              <a:t>，例如開發一套協助企業成為學習型組織的資訊系統。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1A44-03B8-4E31-8897-EE52B06832E0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9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2078F-83A5-4984-AD2C-30757F9ABEAE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16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知識管理的定義</a:t>
            </a:r>
          </a:p>
        </p:txBody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/>
              <a:t>有系統地去發現知識、瞭解知識、分享知識與使用知識，以創造價值的方法，讓資訊與知識能在</a:t>
            </a:r>
            <a:r>
              <a:rPr lang="zh-TW" altLang="en-US" sz="2400" b="1" u="sng" smtClean="0">
                <a:solidFill>
                  <a:srgbClr val="FFFF2D"/>
                </a:solidFill>
              </a:rPr>
              <a:t>適當的時間流向適當的人</a:t>
            </a:r>
            <a:r>
              <a:rPr lang="zh-TW" altLang="en-US" sz="2400" smtClean="0"/>
              <a:t>，使這些人可以工作得更有效率與效能。</a:t>
            </a:r>
            <a:r>
              <a:rPr lang="en-US" altLang="zh-TW" sz="2400" smtClean="0"/>
              <a:t>(American Productivity &amp; Quality Center</a:t>
            </a:r>
            <a:r>
              <a:rPr lang="zh-TW" altLang="en-US" sz="2400" smtClean="0"/>
              <a:t>，</a:t>
            </a:r>
            <a:r>
              <a:rPr lang="en-US" altLang="zh-TW" sz="2400" smtClean="0"/>
              <a:t>APQC)</a:t>
            </a:r>
          </a:p>
          <a:p>
            <a:pPr eaLnBrk="1" hangingPunct="1"/>
            <a:r>
              <a:rPr lang="zh-TW" altLang="en-US" sz="2400" smtClean="0"/>
              <a:t>知識管理的程序 ─ 知識流動的週期 </a:t>
            </a:r>
            <a:r>
              <a:rPr lang="en-US" altLang="zh-TW" sz="2400" smtClean="0"/>
              <a:t>(Nissen</a:t>
            </a:r>
            <a:r>
              <a:rPr lang="zh-TW" altLang="en-US" sz="2400" smtClean="0"/>
              <a:t>，</a:t>
            </a:r>
            <a:r>
              <a:rPr lang="en-US" altLang="zh-TW" sz="2400" smtClean="0"/>
              <a:t>2002)</a:t>
            </a:r>
          </a:p>
          <a:p>
            <a:pPr eaLnBrk="1" hangingPunct="1"/>
            <a:endParaRPr lang="en-US" altLang="zh-TW" sz="2400" smtClean="0"/>
          </a:p>
          <a:p>
            <a:pPr eaLnBrk="1" hangingPunct="1"/>
            <a:endParaRPr lang="en-US" altLang="zh-TW" smtClean="0"/>
          </a:p>
        </p:txBody>
      </p:sp>
      <p:sp>
        <p:nvSpPr>
          <p:cNvPr id="2169860" name="Rectangle 4"/>
          <p:cNvSpPr>
            <a:spLocks noChangeArrowheads="1"/>
          </p:cNvSpPr>
          <p:nvPr/>
        </p:nvSpPr>
        <p:spPr bwMode="auto">
          <a:xfrm>
            <a:off x="7600950" y="3519488"/>
            <a:ext cx="12239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000" b="1">
                <a:solidFill>
                  <a:srgbClr val="0000CC"/>
                </a:solidFill>
                <a:latin typeface="Comic Sans MS" pitchFamily="66" charset="0"/>
                <a:ea typeface="標楷體" pitchFamily="65" charset="-120"/>
              </a:rPr>
              <a:t>知識推演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zh-TW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(</a:t>
            </a:r>
            <a:r>
              <a:rPr lang="en-US" altLang="en-US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Evolve</a:t>
            </a:r>
            <a:r>
              <a:rPr lang="en-US" altLang="zh-TW" sz="160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5588" y="3519488"/>
            <a:ext cx="1416050" cy="720725"/>
            <a:chOff x="68" y="1343"/>
            <a:chExt cx="892" cy="454"/>
          </a:xfrm>
        </p:grpSpPr>
        <p:sp>
          <p:nvSpPr>
            <p:cNvPr id="352275" name="Rectangle 6"/>
            <p:cNvSpPr>
              <a:spLocks noChangeArrowheads="1"/>
            </p:cNvSpPr>
            <p:nvPr/>
          </p:nvSpPr>
          <p:spPr bwMode="auto">
            <a:xfrm>
              <a:off x="68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知識創造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(Create)</a:t>
              </a:r>
            </a:p>
          </p:txBody>
        </p:sp>
        <p:sp>
          <p:nvSpPr>
            <p:cNvPr id="352276" name="AutoShape 7"/>
            <p:cNvSpPr>
              <a:spLocks noChangeArrowheads="1"/>
            </p:cNvSpPr>
            <p:nvPr/>
          </p:nvSpPr>
          <p:spPr bwMode="auto">
            <a:xfrm>
              <a:off x="869" y="1480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24025" y="3519488"/>
            <a:ext cx="1419225" cy="720725"/>
            <a:chOff x="993" y="1343"/>
            <a:chExt cx="894" cy="454"/>
          </a:xfrm>
        </p:grpSpPr>
        <p:sp>
          <p:nvSpPr>
            <p:cNvPr id="352273" name="Rectangle 9"/>
            <p:cNvSpPr>
              <a:spLocks noChangeArrowheads="1"/>
            </p:cNvSpPr>
            <p:nvPr/>
          </p:nvSpPr>
          <p:spPr bwMode="auto">
            <a:xfrm>
              <a:off x="993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知識整理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Organize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4" name="AutoShape 10"/>
            <p:cNvSpPr>
              <a:spLocks noChangeArrowheads="1"/>
            </p:cNvSpPr>
            <p:nvPr/>
          </p:nvSpPr>
          <p:spPr bwMode="auto">
            <a:xfrm>
              <a:off x="1796" y="1479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92463" y="3519488"/>
            <a:ext cx="1422400" cy="720725"/>
            <a:chOff x="1918" y="1343"/>
            <a:chExt cx="896" cy="454"/>
          </a:xfrm>
        </p:grpSpPr>
        <p:sp>
          <p:nvSpPr>
            <p:cNvPr id="352271" name="Rectangle 12"/>
            <p:cNvSpPr>
              <a:spLocks noChangeArrowheads="1"/>
            </p:cNvSpPr>
            <p:nvPr/>
          </p:nvSpPr>
          <p:spPr bwMode="auto">
            <a:xfrm>
              <a:off x="1918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知識儲存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Formalize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2" name="AutoShape 13"/>
            <p:cNvSpPr>
              <a:spLocks noChangeArrowheads="1"/>
            </p:cNvSpPr>
            <p:nvPr/>
          </p:nvSpPr>
          <p:spPr bwMode="auto">
            <a:xfrm>
              <a:off x="2723" y="1478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62488" y="3519488"/>
            <a:ext cx="1423987" cy="720725"/>
            <a:chOff x="2844" y="1343"/>
            <a:chExt cx="897" cy="454"/>
          </a:xfrm>
        </p:grpSpPr>
        <p:sp>
          <p:nvSpPr>
            <p:cNvPr id="352269" name="Rectangle 15"/>
            <p:cNvSpPr>
              <a:spLocks noChangeArrowheads="1"/>
            </p:cNvSpPr>
            <p:nvPr/>
          </p:nvSpPr>
          <p:spPr bwMode="auto">
            <a:xfrm>
              <a:off x="2844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知識擴散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Distribute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70" name="AutoShape 16"/>
            <p:cNvSpPr>
              <a:spLocks noChangeArrowheads="1"/>
            </p:cNvSpPr>
            <p:nvPr/>
          </p:nvSpPr>
          <p:spPr bwMode="auto">
            <a:xfrm>
              <a:off x="3650" y="1477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130925" y="3519488"/>
            <a:ext cx="1427163" cy="720725"/>
            <a:chOff x="3769" y="1343"/>
            <a:chExt cx="899" cy="454"/>
          </a:xfrm>
        </p:grpSpPr>
        <p:sp>
          <p:nvSpPr>
            <p:cNvPr id="352267" name="Rectangle 18"/>
            <p:cNvSpPr>
              <a:spLocks noChangeArrowheads="1"/>
            </p:cNvSpPr>
            <p:nvPr/>
          </p:nvSpPr>
          <p:spPr bwMode="auto">
            <a:xfrm>
              <a:off x="3769" y="1343"/>
              <a:ext cx="77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zh-TW" altLang="en-US" sz="2000" b="1">
                  <a:solidFill>
                    <a:srgbClr val="0000CC"/>
                  </a:solidFill>
                  <a:latin typeface="Comic Sans MS" pitchFamily="66" charset="0"/>
                  <a:ea typeface="標楷體" pitchFamily="65" charset="-120"/>
                </a:rPr>
                <a:t>知識應用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80000"/>
                <a:buFont typeface="Wingdings" pitchFamily="2" charset="2"/>
                <a:buNone/>
              </a:pP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(</a:t>
              </a:r>
              <a:r>
                <a:rPr lang="en-US" altLang="en-US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Apply</a:t>
              </a:r>
              <a:r>
                <a:rPr lang="en-US" altLang="zh-TW" sz="1600">
                  <a:solidFill>
                    <a:srgbClr val="000000"/>
                  </a:solidFill>
                  <a:latin typeface="Comic Sans MS" pitchFamily="66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352268" name="AutoShape 19"/>
            <p:cNvSpPr>
              <a:spLocks noChangeArrowheads="1"/>
            </p:cNvSpPr>
            <p:nvPr/>
          </p:nvSpPr>
          <p:spPr bwMode="auto">
            <a:xfrm>
              <a:off x="4577" y="1476"/>
              <a:ext cx="9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8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25F25-57B1-471C-A32B-0D083D47C3B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051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知識管理的機制</a:t>
            </a:r>
          </a:p>
        </p:txBody>
      </p:sp>
      <p:sp>
        <p:nvSpPr>
          <p:cNvPr id="105165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6796088" cy="44958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知識取得：利用組織外的環境來取得企業所需資料。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知識選擇：將「知識取得」的資料中，選擇適合企業有用的資訊。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知識學習：提供部門內員工的學習。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知識創造：將組織內舊有的知識加以重整，以增加為新知識。</a:t>
            </a:r>
          </a:p>
          <a:p>
            <a:pPr eaLnBrk="1" hangingPunct="1"/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363525" name="Text Box 2052"/>
          <p:cNvSpPr txBox="1">
            <a:spLocks noChangeArrowheads="1"/>
          </p:cNvSpPr>
          <p:nvPr/>
        </p:nvSpPr>
        <p:spPr bwMode="auto">
          <a:xfrm>
            <a:off x="2501900" y="563403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資料來源：譚大純等，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1999</a:t>
            </a:r>
          </a:p>
        </p:txBody>
      </p:sp>
      <p:pic>
        <p:nvPicPr>
          <p:cNvPr id="363526" name="Picture 2053" descr="j02347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27888" y="3046413"/>
            <a:ext cx="1709737" cy="100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02B12-5E89-4A6D-AA92-C35E6E6F7AA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知識管理的機制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268413"/>
            <a:ext cx="66611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知識擴散：將知識教導給其它部門的員工學習。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知識建構：將知識適當的分類，以利使用及儲存管理。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知識儲存：可利用資料庫做實體儲存或員工教育訓練。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知識管理制度：建立一套有效的架構，如文件化、 電腦化、制度規章，使知識能有制度地管理與評估。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600" smtClean="0">
                <a:latin typeface="標楷體" pitchFamily="65" charset="-120"/>
              </a:rPr>
              <a:t>知識管理文化：這是一項非正式化的管理，透過員工的交流互動，也可獲取知識的另類管理。</a:t>
            </a:r>
          </a:p>
        </p:txBody>
      </p:sp>
      <p:sp>
        <p:nvSpPr>
          <p:cNvPr id="364549" name="Text Box 4"/>
          <p:cNvSpPr txBox="1">
            <a:spLocks noChangeArrowheads="1"/>
          </p:cNvSpPr>
          <p:nvPr/>
        </p:nvSpPr>
        <p:spPr bwMode="auto">
          <a:xfrm>
            <a:off x="2906713" y="608488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資料來源：譚大純等，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1999</a:t>
            </a:r>
          </a:p>
        </p:txBody>
      </p:sp>
      <p:pic>
        <p:nvPicPr>
          <p:cNvPr id="364550" name="Picture 5" descr="j023475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3519488"/>
            <a:ext cx="1285875" cy="75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C4FB9-6416-4D23-8000-7A876C0CF013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82979" name="Rectangle 17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368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知識管理基本機制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903413"/>
            <a:ext cx="7467600" cy="3656012"/>
            <a:chOff x="576" y="1247"/>
            <a:chExt cx="4704" cy="22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1247"/>
              <a:ext cx="4704" cy="2209"/>
              <a:chOff x="672" y="1343"/>
              <a:chExt cx="4704" cy="2113"/>
            </a:xfrm>
          </p:grpSpPr>
          <p:sp>
            <p:nvSpPr>
              <p:cNvPr id="382987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704" cy="21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382988" name="Line 6"/>
              <p:cNvSpPr>
                <a:spLocks noChangeShapeType="1"/>
              </p:cNvSpPr>
              <p:nvPr/>
            </p:nvSpPr>
            <p:spPr bwMode="auto">
              <a:xfrm>
                <a:off x="672" y="1632"/>
                <a:ext cx="47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89" name="Line 7"/>
              <p:cNvSpPr>
                <a:spLocks noChangeShapeType="1"/>
              </p:cNvSpPr>
              <p:nvPr/>
            </p:nvSpPr>
            <p:spPr bwMode="auto">
              <a:xfrm>
                <a:off x="2256" y="1344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90" name="Line 8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2991" name="Text Box 9"/>
              <p:cNvSpPr txBox="1">
                <a:spLocks noChangeArrowheads="1"/>
              </p:cNvSpPr>
              <p:nvPr/>
            </p:nvSpPr>
            <p:spPr bwMode="auto">
              <a:xfrm>
                <a:off x="960" y="1344"/>
                <a:ext cx="88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chemeClr val="accent1"/>
                    </a:solidFill>
                    <a:latin typeface="Times New Roman" pitchFamily="18" charset="0"/>
                    <a:ea typeface="標楷體" pitchFamily="65" charset="-120"/>
                  </a:rPr>
                  <a:t>篩選記錄</a:t>
                </a:r>
                <a:endParaRPr lang="zh-TW" altLang="en-US" sz="2400" b="1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2" name="Text Box 10"/>
              <p:cNvSpPr txBox="1">
                <a:spLocks noChangeArrowheads="1"/>
              </p:cNvSpPr>
              <p:nvPr/>
            </p:nvSpPr>
            <p:spPr bwMode="auto">
              <a:xfrm>
                <a:off x="2384" y="1343"/>
                <a:ext cx="1396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交流分享</a:t>
                </a:r>
                <a:r>
                  <a:rPr lang="en-US" altLang="zh-TW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zh-TW" altLang="en-US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利用</a:t>
                </a:r>
                <a:r>
                  <a:rPr lang="en-US" altLang="zh-TW" sz="24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sz="24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3" name="Text Box 11"/>
              <p:cNvSpPr txBox="1">
                <a:spLocks noChangeArrowheads="1"/>
              </p:cNvSpPr>
              <p:nvPr/>
            </p:nvSpPr>
            <p:spPr bwMode="auto">
              <a:xfrm>
                <a:off x="4080" y="1344"/>
                <a:ext cx="88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2400" b="1">
                    <a:solidFill>
                      <a:srgbClr val="FF99FF"/>
                    </a:solidFill>
                    <a:latin typeface="Times New Roman" pitchFamily="18" charset="0"/>
                    <a:ea typeface="標楷體" pitchFamily="65" charset="-120"/>
                  </a:rPr>
                  <a:t>創造評估</a:t>
                </a:r>
              </a:p>
            </p:txBody>
          </p:sp>
        </p:grpSp>
        <p:sp>
          <p:nvSpPr>
            <p:cNvPr id="382984" name="Text Box 12"/>
            <p:cNvSpPr txBox="1">
              <a:spLocks noChangeArrowheads="1"/>
            </p:cNvSpPr>
            <p:nvPr/>
          </p:nvSpPr>
          <p:spPr bwMode="auto">
            <a:xfrm>
              <a:off x="624" y="1536"/>
              <a:ext cx="1440" cy="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內容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個人、組織、產業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低層、中層、高層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內部、外部、全體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產銷人發財、整體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結構化、非結構化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靜態、動態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規則、理念、意識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格式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數位化：文字、聲</a:t>
              </a:r>
            </a:p>
            <a:p>
              <a:r>
                <a:rPr lang="zh-TW" altLang="en-US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    音、圖形、影像</a:t>
              </a:r>
            </a:p>
          </p:txBody>
        </p:sp>
        <p:sp>
          <p:nvSpPr>
            <p:cNvPr id="382985" name="Text Box 13"/>
            <p:cNvSpPr txBox="1">
              <a:spLocks noChangeArrowheads="1"/>
            </p:cNvSpPr>
            <p:nvPr/>
          </p:nvSpPr>
          <p:spPr bwMode="auto">
            <a:xfrm>
              <a:off x="2256" y="1536"/>
              <a:ext cx="1544" cy="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方式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個人、團隊、全體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實體、虛擬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強迫、自發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--Pull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、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Push</a:t>
              </a:r>
            </a:p>
            <a:p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左腦、右腦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集中、分散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線性、星狀、螺旋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媒介</a:t>
              </a:r>
            </a:p>
            <a:p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群組軟體、網際網路</a:t>
              </a:r>
            </a:p>
          </p:txBody>
        </p:sp>
        <p:sp>
          <p:nvSpPr>
            <p:cNvPr id="382986" name="Text Box 14"/>
            <p:cNvSpPr txBox="1">
              <a:spLocks noChangeArrowheads="1"/>
            </p:cNvSpPr>
            <p:nvPr/>
          </p:nvSpPr>
          <p:spPr bwMode="auto">
            <a:xfrm>
              <a:off x="3840" y="1536"/>
              <a:ext cx="1400" cy="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知識整合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社會化、外化、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組合化、內化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觀察、評估、設計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實施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單迴路機制、雙迴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   路機制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心智超越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意義與意志</a:t>
              </a:r>
            </a:p>
            <a:p>
              <a:pPr>
                <a:buFontTx/>
                <a:buChar char="•"/>
              </a:pP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平衡計分卡</a:t>
              </a:r>
            </a:p>
            <a:p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-- </a:t>
              </a:r>
              <a:r>
                <a:rPr lang="zh-TW" altLang="en-US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績效驅動因素</a:t>
              </a:r>
            </a:p>
          </p:txBody>
        </p:sp>
      </p:grpSp>
      <p:pic>
        <p:nvPicPr>
          <p:cNvPr id="382982" name="Picture 18" descr="AG00627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1042988"/>
            <a:ext cx="1704975" cy="102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69493-9F4D-4B3D-8AC9-6A78284BB470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知識篩選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413125" y="3621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381000" y="1828800"/>
          <a:ext cx="845820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MindMan Document" r:id="rId3" imgW="7322400" imgH="3139200" progId="MindmanDoc">
                  <p:embed/>
                </p:oleObj>
              </mc:Choice>
              <mc:Fallback>
                <p:oleObj name="MindMan Document" r:id="rId3" imgW="7322400" imgH="3139200" progId="MindmanDo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458200" cy="3757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2" descr="j029682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414338"/>
            <a:ext cx="1120775" cy="1217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個人</a:t>
            </a:r>
            <a:r>
              <a:rPr lang="zh-TW" altLang="en-US" dirty="0"/>
              <a:t>、群組、組織</a:t>
            </a:r>
            <a:r>
              <a:rPr lang="zh-TW" altLang="en-US" dirty="0" smtClean="0"/>
              <a:t>的知識</a:t>
            </a:r>
            <a:r>
              <a:rPr lang="zh-TW" altLang="en-US" dirty="0"/>
              <a:t>儲存方式</a:t>
            </a:r>
          </a:p>
        </p:txBody>
      </p:sp>
      <p:pic>
        <p:nvPicPr>
          <p:cNvPr id="387075" name="Picture 1032" descr="C:\Documents and Settings\miau\桌面\知識管理\jpg圖檔\ch09\z-vb139-F9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8150" y="1438275"/>
            <a:ext cx="6119813" cy="4857750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77C83-5075-4B8C-ACD5-8150C6ADA12C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88099" name="Rectangle 7170"/>
          <p:cNvSpPr>
            <a:spLocks noChangeArrowheads="1"/>
          </p:cNvSpPr>
          <p:nvPr/>
        </p:nvSpPr>
        <p:spPr bwMode="auto">
          <a:xfrm>
            <a:off x="1066800" y="1371600"/>
            <a:ext cx="6934200" cy="3810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8100" name="Rectangle 7171"/>
          <p:cNvSpPr>
            <a:spLocks noChangeArrowheads="1"/>
          </p:cNvSpPr>
          <p:nvPr/>
        </p:nvSpPr>
        <p:spPr bwMode="auto">
          <a:xfrm>
            <a:off x="1371600" y="19812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擁有者</a:t>
            </a:r>
          </a:p>
        </p:txBody>
      </p:sp>
      <p:sp>
        <p:nvSpPr>
          <p:cNvPr id="388101" name="Rectangle 7172"/>
          <p:cNvSpPr>
            <a:spLocks noChangeArrowheads="1"/>
          </p:cNvSpPr>
          <p:nvPr/>
        </p:nvSpPr>
        <p:spPr bwMode="auto">
          <a:xfrm>
            <a:off x="1371600" y="35814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需求者</a:t>
            </a:r>
          </a:p>
        </p:txBody>
      </p:sp>
      <p:sp>
        <p:nvSpPr>
          <p:cNvPr id="388102" name="Rectangle 7173"/>
          <p:cNvSpPr>
            <a:spLocks noChangeArrowheads="1"/>
          </p:cNvSpPr>
          <p:nvPr/>
        </p:nvSpPr>
        <p:spPr bwMode="auto">
          <a:xfrm>
            <a:off x="29718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分享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動機</a:t>
            </a:r>
          </a:p>
        </p:txBody>
      </p:sp>
      <p:sp>
        <p:nvSpPr>
          <p:cNvPr id="388103" name="Rectangle 7174"/>
          <p:cNvSpPr>
            <a:spLocks noChangeArrowheads="1"/>
          </p:cNvSpPr>
          <p:nvPr/>
        </p:nvSpPr>
        <p:spPr bwMode="auto">
          <a:xfrm>
            <a:off x="46482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分享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行為</a:t>
            </a:r>
          </a:p>
        </p:txBody>
      </p:sp>
      <p:sp>
        <p:nvSpPr>
          <p:cNvPr id="388104" name="Rectangle 7175"/>
          <p:cNvSpPr>
            <a:spLocks noChangeArrowheads="1"/>
          </p:cNvSpPr>
          <p:nvPr/>
        </p:nvSpPr>
        <p:spPr bwMode="auto">
          <a:xfrm>
            <a:off x="6324600" y="2895600"/>
            <a:ext cx="10668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1">
                <a:solidFill>
                  <a:schemeClr val="bg2"/>
                </a:solidFill>
                <a:ea typeface="標楷體" pitchFamily="65" charset="-120"/>
              </a:rPr>
              <a:t>KM</a:t>
            </a:r>
          </a:p>
          <a:p>
            <a:pPr algn="ctr"/>
            <a:r>
              <a:rPr lang="zh-TW" altLang="en-US" sz="2400" b="1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績效</a:t>
            </a:r>
          </a:p>
        </p:txBody>
      </p:sp>
      <p:sp>
        <p:nvSpPr>
          <p:cNvPr id="388105" name="Line 7176"/>
          <p:cNvSpPr>
            <a:spLocks noChangeShapeType="1"/>
          </p:cNvSpPr>
          <p:nvPr/>
        </p:nvSpPr>
        <p:spPr bwMode="auto">
          <a:xfrm>
            <a:off x="68580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6" name="Line 7177"/>
          <p:cNvSpPr>
            <a:spLocks noChangeShapeType="1"/>
          </p:cNvSpPr>
          <p:nvPr/>
        </p:nvSpPr>
        <p:spPr bwMode="auto">
          <a:xfrm flipH="1">
            <a:off x="3505200" y="4495800"/>
            <a:ext cx="3352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7" name="Line 7178"/>
          <p:cNvSpPr>
            <a:spLocks noChangeShapeType="1"/>
          </p:cNvSpPr>
          <p:nvPr/>
        </p:nvSpPr>
        <p:spPr bwMode="auto">
          <a:xfrm flipV="1">
            <a:off x="35052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8" name="Line 7179"/>
          <p:cNvSpPr>
            <a:spLocks noChangeShapeType="1"/>
          </p:cNvSpPr>
          <p:nvPr/>
        </p:nvSpPr>
        <p:spPr bwMode="auto">
          <a:xfrm flipV="1">
            <a:off x="5181600" y="3657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09" name="Line 7180"/>
          <p:cNvSpPr>
            <a:spLocks noChangeShapeType="1"/>
          </p:cNvSpPr>
          <p:nvPr/>
        </p:nvSpPr>
        <p:spPr bwMode="auto">
          <a:xfrm>
            <a:off x="2362200" y="2743200"/>
            <a:ext cx="6096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0" name="Line 7181"/>
          <p:cNvSpPr>
            <a:spLocks noChangeShapeType="1"/>
          </p:cNvSpPr>
          <p:nvPr/>
        </p:nvSpPr>
        <p:spPr bwMode="auto">
          <a:xfrm flipV="1">
            <a:off x="2438400" y="3505200"/>
            <a:ext cx="5334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1" name="Text Box 7182"/>
          <p:cNvSpPr txBox="1">
            <a:spLocks noChangeArrowheads="1"/>
          </p:cNvSpPr>
          <p:nvPr/>
        </p:nvSpPr>
        <p:spPr bwMode="auto">
          <a:xfrm>
            <a:off x="5943600" y="1447800"/>
            <a:ext cx="180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組織因素</a:t>
            </a:r>
          </a:p>
        </p:txBody>
      </p:sp>
      <p:sp>
        <p:nvSpPr>
          <p:cNvPr id="1165327" name="Text Box 7183"/>
          <p:cNvSpPr txBox="1">
            <a:spLocks noChangeArrowheads="1"/>
          </p:cNvSpPr>
          <p:nvPr/>
        </p:nvSpPr>
        <p:spPr bwMode="auto">
          <a:xfrm>
            <a:off x="1600200" y="5334000"/>
            <a:ext cx="5975350" cy="822325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分享動機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內在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：交換利益、利己、利他</a:t>
            </a: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組織因素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外在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：文化、領導、信任、制度</a:t>
            </a:r>
          </a:p>
        </p:txBody>
      </p:sp>
      <p:sp>
        <p:nvSpPr>
          <p:cNvPr id="388113" name="Line 7184"/>
          <p:cNvSpPr>
            <a:spLocks noChangeShapeType="1"/>
          </p:cNvSpPr>
          <p:nvPr/>
        </p:nvSpPr>
        <p:spPr bwMode="auto">
          <a:xfrm>
            <a:off x="4038600" y="32766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4" name="Line 7185"/>
          <p:cNvSpPr>
            <a:spLocks noChangeShapeType="1"/>
          </p:cNvSpPr>
          <p:nvPr/>
        </p:nvSpPr>
        <p:spPr bwMode="auto">
          <a:xfrm>
            <a:off x="5715000" y="32766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8115" name="Rectangle 718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6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知識分享動機</a:t>
            </a:r>
          </a:p>
        </p:txBody>
      </p:sp>
      <p:pic>
        <p:nvPicPr>
          <p:cNvPr id="388116" name="Picture 7187" descr="j03005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28663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27" grpId="0" animBg="1" autoUpdateAnimBg="0"/>
    </p:bld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175</TotalTime>
  <Words>1469</Words>
  <Application>Microsoft Office PowerPoint</Application>
  <PresentationFormat>如螢幕大小 (4:3)</PresentationFormat>
  <Paragraphs>174</Paragraphs>
  <Slides>23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新細明體</vt:lpstr>
      <vt:lpstr>標楷體</vt:lpstr>
      <vt:lpstr>Arial</vt:lpstr>
      <vt:lpstr>Book Antiqua</vt:lpstr>
      <vt:lpstr>Calibri</vt:lpstr>
      <vt:lpstr>Comic Sans MS</vt:lpstr>
      <vt:lpstr>Symbol</vt:lpstr>
      <vt:lpstr>Times New Roman</vt:lpstr>
      <vt:lpstr>Wingdings</vt:lpstr>
      <vt:lpstr>教學目標</vt:lpstr>
      <vt:lpstr>文件</vt:lpstr>
      <vt:lpstr>MindMan Document</vt:lpstr>
      <vt:lpstr>知識管理的演進</vt:lpstr>
      <vt:lpstr>知識管理的定義</vt:lpstr>
      <vt:lpstr>知識管理的定義</vt:lpstr>
      <vt:lpstr>知識管理的機制</vt:lpstr>
      <vt:lpstr>知識管理的機制</vt:lpstr>
      <vt:lpstr>知識管理基本機制</vt:lpstr>
      <vt:lpstr>知識篩選</vt:lpstr>
      <vt:lpstr>個人、群組、組織的知識儲存方式</vt:lpstr>
      <vt:lpstr>PowerPoint 簡報</vt:lpstr>
      <vt:lpstr> 影響知識分享的TPB模式</vt:lpstr>
      <vt:lpstr> 知識分享的主要困難</vt:lpstr>
      <vt:lpstr> 知識分享的主要障礙因素</vt:lpstr>
      <vt:lpstr>PowerPoint 簡報</vt:lpstr>
      <vt:lpstr>知識分享架構</vt:lpstr>
      <vt:lpstr>PowerPoint 簡報</vt:lpstr>
      <vt:lpstr>組織知識分享的衡量指標：KSEI</vt:lpstr>
      <vt:lpstr>KSEI衡量指標(1/2)</vt:lpstr>
      <vt:lpstr>KSEI衡量指標(2/2)</vt:lpstr>
      <vt:lpstr> 組織知識利用的流程與指導理論</vt:lpstr>
      <vt:lpstr>PowerPoint 簡報</vt:lpstr>
      <vt:lpstr>傳統管理與知識管理</vt:lpstr>
      <vt:lpstr>發展改善企業軟性變數的資訊系統</vt:lpstr>
      <vt:lpstr>發展改善企業軟性變數的資訊系統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知識管理的演進</dc:title>
  <dc:creator>Your User Name</dc:creator>
  <cp:lastModifiedBy>George Lee</cp:lastModifiedBy>
  <cp:revision>9</cp:revision>
  <dcterms:created xsi:type="dcterms:W3CDTF">2010-07-13T15:06:43Z</dcterms:created>
  <dcterms:modified xsi:type="dcterms:W3CDTF">2017-09-12T06:21:26Z</dcterms:modified>
</cp:coreProperties>
</file>